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23"/>
  </p:notesMasterIdLst>
  <p:handoutMasterIdLst>
    <p:handoutMasterId r:id="rId24"/>
  </p:handoutMasterIdLst>
  <p:sldIdLst>
    <p:sldId id="445" r:id="rId3"/>
    <p:sldId id="257" r:id="rId4"/>
    <p:sldId id="267" r:id="rId5"/>
    <p:sldId id="258" r:id="rId6"/>
    <p:sldId id="459" r:id="rId7"/>
    <p:sldId id="283" r:id="rId8"/>
    <p:sldId id="408" r:id="rId9"/>
    <p:sldId id="409" r:id="rId10"/>
    <p:sldId id="410" r:id="rId11"/>
    <p:sldId id="402" r:id="rId12"/>
    <p:sldId id="411" r:id="rId13"/>
    <p:sldId id="412" r:id="rId14"/>
    <p:sldId id="413" r:id="rId15"/>
    <p:sldId id="414" r:id="rId16"/>
    <p:sldId id="403" r:id="rId17"/>
    <p:sldId id="415" r:id="rId18"/>
    <p:sldId id="455" r:id="rId19"/>
    <p:sldId id="437" r:id="rId20"/>
    <p:sldId id="438" r:id="rId21"/>
    <p:sldId id="458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CC"/>
    <a:srgbClr val="CCE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693" autoAdjust="0"/>
  </p:normalViewPr>
  <p:slideViewPr>
    <p:cSldViewPr>
      <p:cViewPr varScale="1">
        <p:scale>
          <a:sx n="93" d="100"/>
          <a:sy n="93" d="100"/>
        </p:scale>
        <p:origin x="8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01EA1-E596-4F39-9963-72623FF43CB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27C9829-6ECF-485A-917E-47A61227F43C}">
      <dgm:prSet/>
      <dgm:spPr/>
      <dgm:t>
        <a:bodyPr/>
        <a:lstStyle/>
        <a:p>
          <a:r>
            <a:rPr lang="en-US" b="1"/>
            <a:t>To identify and remove “blocks” to creativity in solving problems</a:t>
          </a:r>
          <a:endParaRPr lang="en-US"/>
        </a:p>
      </dgm:t>
    </dgm:pt>
    <dgm:pt modelId="{06D1B0ED-A946-4F6D-A8B3-F3B180CDDB53}" type="parTrans" cxnId="{ABB894B8-E08E-44E5-BBB0-C31577FE4D94}">
      <dgm:prSet/>
      <dgm:spPr/>
      <dgm:t>
        <a:bodyPr/>
        <a:lstStyle/>
        <a:p>
          <a:endParaRPr lang="en-US"/>
        </a:p>
      </dgm:t>
    </dgm:pt>
    <dgm:pt modelId="{B709992B-FC30-41E3-BA37-E1895B95BF4A}" type="sibTrans" cxnId="{ABB894B8-E08E-44E5-BBB0-C31577FE4D94}">
      <dgm:prSet/>
      <dgm:spPr/>
      <dgm:t>
        <a:bodyPr/>
        <a:lstStyle/>
        <a:p>
          <a:endParaRPr lang="en-US"/>
        </a:p>
      </dgm:t>
    </dgm:pt>
    <dgm:pt modelId="{26519EF2-5D91-4C8C-8C79-B0B61483BE6C}">
      <dgm:prSet/>
      <dgm:spPr/>
      <dgm:t>
        <a:bodyPr/>
        <a:lstStyle/>
        <a:p>
          <a:r>
            <a:rPr lang="en-US" b="1"/>
            <a:t>To become aware of ways to foster creativity among others</a:t>
          </a:r>
          <a:endParaRPr lang="en-US"/>
        </a:p>
      </dgm:t>
    </dgm:pt>
    <dgm:pt modelId="{36ADC5F9-DDC3-4768-81F6-9E40B05F2879}" type="parTrans" cxnId="{7288E862-4B4E-431A-A35D-2D01E11CA675}">
      <dgm:prSet/>
      <dgm:spPr/>
      <dgm:t>
        <a:bodyPr/>
        <a:lstStyle/>
        <a:p>
          <a:endParaRPr lang="en-US"/>
        </a:p>
      </dgm:t>
    </dgm:pt>
    <dgm:pt modelId="{BB91DBE0-150C-4966-B0CB-DDEC382FC750}" type="sibTrans" cxnId="{7288E862-4B4E-431A-A35D-2D01E11CA675}">
      <dgm:prSet/>
      <dgm:spPr/>
      <dgm:t>
        <a:bodyPr/>
        <a:lstStyle/>
        <a:p>
          <a:endParaRPr lang="en-US"/>
        </a:p>
      </dgm:t>
    </dgm:pt>
    <dgm:pt modelId="{6A88E95F-9E1A-4A6A-8FCF-72CDB7FF4134}" type="pres">
      <dgm:prSet presAssocID="{3E801EA1-E596-4F39-9963-72623FF43CB0}" presName="root" presStyleCnt="0">
        <dgm:presLayoutVars>
          <dgm:dir/>
          <dgm:resizeHandles val="exact"/>
        </dgm:presLayoutVars>
      </dgm:prSet>
      <dgm:spPr/>
    </dgm:pt>
    <dgm:pt modelId="{B20556C3-2529-4D27-8CDE-6803D3731860}" type="pres">
      <dgm:prSet presAssocID="{E27C9829-6ECF-485A-917E-47A61227F43C}" presName="compNode" presStyleCnt="0"/>
      <dgm:spPr/>
    </dgm:pt>
    <dgm:pt modelId="{C1734243-6265-4474-88BE-A146ABE6BA6B}" type="pres">
      <dgm:prSet presAssocID="{E27C9829-6ECF-485A-917E-47A61227F43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7CF26E70-23A4-49AA-B628-35788E8AFF40}" type="pres">
      <dgm:prSet presAssocID="{E27C9829-6ECF-485A-917E-47A61227F43C}" presName="spaceRect" presStyleCnt="0"/>
      <dgm:spPr/>
    </dgm:pt>
    <dgm:pt modelId="{4AC6CC87-68AE-4440-8115-9BB453A03E02}" type="pres">
      <dgm:prSet presAssocID="{E27C9829-6ECF-485A-917E-47A61227F43C}" presName="textRect" presStyleLbl="revTx" presStyleIdx="0" presStyleCnt="2">
        <dgm:presLayoutVars>
          <dgm:chMax val="1"/>
          <dgm:chPref val="1"/>
        </dgm:presLayoutVars>
      </dgm:prSet>
      <dgm:spPr/>
    </dgm:pt>
    <dgm:pt modelId="{63F98889-BF56-4AAF-87DD-F0B908D3D9D5}" type="pres">
      <dgm:prSet presAssocID="{B709992B-FC30-41E3-BA37-E1895B95BF4A}" presName="sibTrans" presStyleCnt="0"/>
      <dgm:spPr/>
    </dgm:pt>
    <dgm:pt modelId="{B10FA8C1-C7FB-4891-AC71-D51F143660D8}" type="pres">
      <dgm:prSet presAssocID="{26519EF2-5D91-4C8C-8C79-B0B61483BE6C}" presName="compNode" presStyleCnt="0"/>
      <dgm:spPr/>
    </dgm:pt>
    <dgm:pt modelId="{6E335BBA-9C69-464F-AB40-34DE2FFE22D7}" type="pres">
      <dgm:prSet presAssocID="{26519EF2-5D91-4C8C-8C79-B0B61483BE6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B6EDFA1F-0E67-4298-A6EE-FAAECC263889}" type="pres">
      <dgm:prSet presAssocID="{26519EF2-5D91-4C8C-8C79-B0B61483BE6C}" presName="spaceRect" presStyleCnt="0"/>
      <dgm:spPr/>
    </dgm:pt>
    <dgm:pt modelId="{BF1BC4FB-8722-49F8-A56A-61ED6D3A261C}" type="pres">
      <dgm:prSet presAssocID="{26519EF2-5D91-4C8C-8C79-B0B61483BE6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0567611-C17F-4D01-804E-D0E791AF508C}" type="presOf" srcId="{E27C9829-6ECF-485A-917E-47A61227F43C}" destId="{4AC6CC87-68AE-4440-8115-9BB453A03E02}" srcOrd="0" destOrd="0" presId="urn:microsoft.com/office/officeart/2018/2/layout/IconLabelList"/>
    <dgm:cxn modelId="{BACCF220-0BB8-4421-813B-B9FDB194DDEF}" type="presOf" srcId="{3E801EA1-E596-4F39-9963-72623FF43CB0}" destId="{6A88E95F-9E1A-4A6A-8FCF-72CDB7FF4134}" srcOrd="0" destOrd="0" presId="urn:microsoft.com/office/officeart/2018/2/layout/IconLabelList"/>
    <dgm:cxn modelId="{62A98E39-A612-4EA3-A894-96E684DF323B}" type="presOf" srcId="{26519EF2-5D91-4C8C-8C79-B0B61483BE6C}" destId="{BF1BC4FB-8722-49F8-A56A-61ED6D3A261C}" srcOrd="0" destOrd="0" presId="urn:microsoft.com/office/officeart/2018/2/layout/IconLabelList"/>
    <dgm:cxn modelId="{7288E862-4B4E-431A-A35D-2D01E11CA675}" srcId="{3E801EA1-E596-4F39-9963-72623FF43CB0}" destId="{26519EF2-5D91-4C8C-8C79-B0B61483BE6C}" srcOrd="1" destOrd="0" parTransId="{36ADC5F9-DDC3-4768-81F6-9E40B05F2879}" sibTransId="{BB91DBE0-150C-4966-B0CB-DDEC382FC750}"/>
    <dgm:cxn modelId="{ABB894B8-E08E-44E5-BBB0-C31577FE4D94}" srcId="{3E801EA1-E596-4F39-9963-72623FF43CB0}" destId="{E27C9829-6ECF-485A-917E-47A61227F43C}" srcOrd="0" destOrd="0" parTransId="{06D1B0ED-A946-4F6D-A8B3-F3B180CDDB53}" sibTransId="{B709992B-FC30-41E3-BA37-E1895B95BF4A}"/>
    <dgm:cxn modelId="{BDB872DE-9105-4E83-A0E7-46B54AC085D5}" type="presParOf" srcId="{6A88E95F-9E1A-4A6A-8FCF-72CDB7FF4134}" destId="{B20556C3-2529-4D27-8CDE-6803D3731860}" srcOrd="0" destOrd="0" presId="urn:microsoft.com/office/officeart/2018/2/layout/IconLabelList"/>
    <dgm:cxn modelId="{92856B34-0DED-4E84-A070-EFA1F03925A8}" type="presParOf" srcId="{B20556C3-2529-4D27-8CDE-6803D3731860}" destId="{C1734243-6265-4474-88BE-A146ABE6BA6B}" srcOrd="0" destOrd="0" presId="urn:microsoft.com/office/officeart/2018/2/layout/IconLabelList"/>
    <dgm:cxn modelId="{6DDE53F7-DF96-4DAD-B21A-51D26A3D6DB5}" type="presParOf" srcId="{B20556C3-2529-4D27-8CDE-6803D3731860}" destId="{7CF26E70-23A4-49AA-B628-35788E8AFF40}" srcOrd="1" destOrd="0" presId="urn:microsoft.com/office/officeart/2018/2/layout/IconLabelList"/>
    <dgm:cxn modelId="{9A7CB189-B8D7-473A-B60D-4A6C97A5C311}" type="presParOf" srcId="{B20556C3-2529-4D27-8CDE-6803D3731860}" destId="{4AC6CC87-68AE-4440-8115-9BB453A03E02}" srcOrd="2" destOrd="0" presId="urn:microsoft.com/office/officeart/2018/2/layout/IconLabelList"/>
    <dgm:cxn modelId="{464797C8-771A-4EFE-8776-83F668F89A5E}" type="presParOf" srcId="{6A88E95F-9E1A-4A6A-8FCF-72CDB7FF4134}" destId="{63F98889-BF56-4AAF-87DD-F0B908D3D9D5}" srcOrd="1" destOrd="0" presId="urn:microsoft.com/office/officeart/2018/2/layout/IconLabelList"/>
    <dgm:cxn modelId="{7C0834A5-438D-46CF-BE7C-46DE3ACAD48C}" type="presParOf" srcId="{6A88E95F-9E1A-4A6A-8FCF-72CDB7FF4134}" destId="{B10FA8C1-C7FB-4891-AC71-D51F143660D8}" srcOrd="2" destOrd="0" presId="urn:microsoft.com/office/officeart/2018/2/layout/IconLabelList"/>
    <dgm:cxn modelId="{0F1D64B5-9B24-4EEB-B326-2EFD8E25BC73}" type="presParOf" srcId="{B10FA8C1-C7FB-4891-AC71-D51F143660D8}" destId="{6E335BBA-9C69-464F-AB40-34DE2FFE22D7}" srcOrd="0" destOrd="0" presId="urn:microsoft.com/office/officeart/2018/2/layout/IconLabelList"/>
    <dgm:cxn modelId="{E17D868A-52FB-4209-82AE-0D9EB259456D}" type="presParOf" srcId="{B10FA8C1-C7FB-4891-AC71-D51F143660D8}" destId="{B6EDFA1F-0E67-4298-A6EE-FAAECC263889}" srcOrd="1" destOrd="0" presId="urn:microsoft.com/office/officeart/2018/2/layout/IconLabelList"/>
    <dgm:cxn modelId="{5B12730B-0AB7-4015-886E-E3C2C0ED3540}" type="presParOf" srcId="{B10FA8C1-C7FB-4891-AC71-D51F143660D8}" destId="{BF1BC4FB-8722-49F8-A56A-61ED6D3A26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860A7E-E886-42E4-A052-7753A86EF15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B4423CA-71A6-473C-9DF2-28C8BF9BA005}">
      <dgm:prSet custT="1"/>
      <dgm:spPr/>
      <dgm:t>
        <a:bodyPr/>
        <a:lstStyle/>
        <a:p>
          <a:pPr>
            <a:defRPr cap="all"/>
          </a:pPr>
          <a:r>
            <a:rPr lang="en-US" sz="1800"/>
            <a:t>Generation of new ideas</a:t>
          </a:r>
        </a:p>
      </dgm:t>
    </dgm:pt>
    <dgm:pt modelId="{8B61AE7E-4EE2-4110-9F56-55D31F8ADDA3}" type="parTrans" cxnId="{61B7F94F-6259-4227-97F1-ED983E920A04}">
      <dgm:prSet/>
      <dgm:spPr/>
      <dgm:t>
        <a:bodyPr/>
        <a:lstStyle/>
        <a:p>
          <a:endParaRPr lang="en-US" sz="2800"/>
        </a:p>
      </dgm:t>
    </dgm:pt>
    <dgm:pt modelId="{95C9852E-B233-4716-8B8E-591843AB8017}" type="sibTrans" cxnId="{61B7F94F-6259-4227-97F1-ED983E920A04}">
      <dgm:prSet/>
      <dgm:spPr/>
      <dgm:t>
        <a:bodyPr/>
        <a:lstStyle/>
        <a:p>
          <a:endParaRPr lang="en-US" sz="2800"/>
        </a:p>
      </dgm:t>
    </dgm:pt>
    <dgm:pt modelId="{FE101538-5535-46CA-ACAD-F6F988597953}">
      <dgm:prSet custT="1"/>
      <dgm:spPr/>
      <dgm:t>
        <a:bodyPr/>
        <a:lstStyle/>
        <a:p>
          <a:pPr>
            <a:defRPr cap="all"/>
          </a:pPr>
          <a:r>
            <a:rPr lang="en-US" sz="1800" dirty="0"/>
            <a:t>The process of associating known things or ideas into new combinations and relationships</a:t>
          </a:r>
        </a:p>
      </dgm:t>
    </dgm:pt>
    <dgm:pt modelId="{96F67BF0-FEDB-4567-B1CB-82E277B82452}" type="parTrans" cxnId="{773C0D26-D02E-4DF2-88C1-040E2E81126A}">
      <dgm:prSet/>
      <dgm:spPr/>
      <dgm:t>
        <a:bodyPr/>
        <a:lstStyle/>
        <a:p>
          <a:endParaRPr lang="en-US" sz="2800"/>
        </a:p>
      </dgm:t>
    </dgm:pt>
    <dgm:pt modelId="{AC46D11B-70E7-4B44-AAF1-466D1459477F}" type="sibTrans" cxnId="{773C0D26-D02E-4DF2-88C1-040E2E81126A}">
      <dgm:prSet/>
      <dgm:spPr/>
      <dgm:t>
        <a:bodyPr/>
        <a:lstStyle/>
        <a:p>
          <a:endParaRPr lang="en-US" sz="2800"/>
        </a:p>
      </dgm:t>
    </dgm:pt>
    <dgm:pt modelId="{12D4E86E-A685-4F72-A221-AB5345A5F4C3}">
      <dgm:prSet custT="1"/>
      <dgm:spPr/>
      <dgm:t>
        <a:bodyPr/>
        <a:lstStyle/>
        <a:p>
          <a:pPr>
            <a:defRPr cap="all"/>
          </a:pPr>
          <a:r>
            <a:rPr lang="en-US" sz="1800"/>
            <a:t>Creative vs. Critical Thinking</a:t>
          </a:r>
        </a:p>
      </dgm:t>
    </dgm:pt>
    <dgm:pt modelId="{D65A69A5-FB61-4AB8-AF2D-C4FA822EC9B4}" type="parTrans" cxnId="{C692375A-20DD-470B-99FF-E33A8130E205}">
      <dgm:prSet/>
      <dgm:spPr/>
      <dgm:t>
        <a:bodyPr/>
        <a:lstStyle/>
        <a:p>
          <a:endParaRPr lang="en-US" sz="2800"/>
        </a:p>
      </dgm:t>
    </dgm:pt>
    <dgm:pt modelId="{0364BF17-4D1F-4DF4-8402-BB89C73EF636}" type="sibTrans" cxnId="{C692375A-20DD-470B-99FF-E33A8130E205}">
      <dgm:prSet/>
      <dgm:spPr/>
      <dgm:t>
        <a:bodyPr/>
        <a:lstStyle/>
        <a:p>
          <a:endParaRPr lang="en-US" sz="2800"/>
        </a:p>
      </dgm:t>
    </dgm:pt>
    <dgm:pt modelId="{1A074EE0-58D6-4F53-9DDE-403DAA824473}" type="pres">
      <dgm:prSet presAssocID="{87860A7E-E886-42E4-A052-7753A86EF157}" presName="root" presStyleCnt="0">
        <dgm:presLayoutVars>
          <dgm:dir/>
          <dgm:resizeHandles val="exact"/>
        </dgm:presLayoutVars>
      </dgm:prSet>
      <dgm:spPr/>
    </dgm:pt>
    <dgm:pt modelId="{F17AB41B-4285-40B6-A89D-8A5DE2970461}" type="pres">
      <dgm:prSet presAssocID="{1B4423CA-71A6-473C-9DF2-28C8BF9BA005}" presName="compNode" presStyleCnt="0"/>
      <dgm:spPr/>
    </dgm:pt>
    <dgm:pt modelId="{6197B894-C014-4DBA-8808-C7346B1799BB}" type="pres">
      <dgm:prSet presAssocID="{1B4423CA-71A6-473C-9DF2-28C8BF9BA005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9EA56077-C52C-4153-B9ED-5FBC44651275}" type="pres">
      <dgm:prSet presAssocID="{1B4423CA-71A6-473C-9DF2-28C8BF9BA00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BD4DB5DE-F27A-40B6-AFCF-1B1AF2907D7D}" type="pres">
      <dgm:prSet presAssocID="{1B4423CA-71A6-473C-9DF2-28C8BF9BA005}" presName="spaceRect" presStyleCnt="0"/>
      <dgm:spPr/>
    </dgm:pt>
    <dgm:pt modelId="{180B21FF-8C34-4B1D-BA5C-45B14D2A51B0}" type="pres">
      <dgm:prSet presAssocID="{1B4423CA-71A6-473C-9DF2-28C8BF9BA005}" presName="textRect" presStyleLbl="revTx" presStyleIdx="0" presStyleCnt="3">
        <dgm:presLayoutVars>
          <dgm:chMax val="1"/>
          <dgm:chPref val="1"/>
        </dgm:presLayoutVars>
      </dgm:prSet>
      <dgm:spPr/>
    </dgm:pt>
    <dgm:pt modelId="{12CE67C6-470C-4F83-8507-8306F9394D70}" type="pres">
      <dgm:prSet presAssocID="{95C9852E-B233-4716-8B8E-591843AB8017}" presName="sibTrans" presStyleCnt="0"/>
      <dgm:spPr/>
    </dgm:pt>
    <dgm:pt modelId="{6CC4EA3C-07D1-4B2B-9A67-FD9AFAC48467}" type="pres">
      <dgm:prSet presAssocID="{FE101538-5535-46CA-ACAD-F6F988597953}" presName="compNode" presStyleCnt="0"/>
      <dgm:spPr/>
    </dgm:pt>
    <dgm:pt modelId="{0B555D0A-8183-4DAD-84E2-7F79DEE75888}" type="pres">
      <dgm:prSet presAssocID="{FE101538-5535-46CA-ACAD-F6F98859795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971F0481-D111-48D6-882D-92F205D52536}" type="pres">
      <dgm:prSet presAssocID="{FE101538-5535-46CA-ACAD-F6F98859795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4E9F772F-0026-4341-98A7-2D57B752D8D6}" type="pres">
      <dgm:prSet presAssocID="{FE101538-5535-46CA-ACAD-F6F988597953}" presName="spaceRect" presStyleCnt="0"/>
      <dgm:spPr/>
    </dgm:pt>
    <dgm:pt modelId="{7A67ADCB-5B4D-4BA5-94AA-6C2295CF5701}" type="pres">
      <dgm:prSet presAssocID="{FE101538-5535-46CA-ACAD-F6F988597953}" presName="textRect" presStyleLbl="revTx" presStyleIdx="1" presStyleCnt="3">
        <dgm:presLayoutVars>
          <dgm:chMax val="1"/>
          <dgm:chPref val="1"/>
        </dgm:presLayoutVars>
      </dgm:prSet>
      <dgm:spPr/>
    </dgm:pt>
    <dgm:pt modelId="{8EDCD616-CF3C-4669-90C6-CBA0EE8D581F}" type="pres">
      <dgm:prSet presAssocID="{AC46D11B-70E7-4B44-AAF1-466D1459477F}" presName="sibTrans" presStyleCnt="0"/>
      <dgm:spPr/>
    </dgm:pt>
    <dgm:pt modelId="{B5E839BF-C6DC-4A19-8C92-118AB700A888}" type="pres">
      <dgm:prSet presAssocID="{12D4E86E-A685-4F72-A221-AB5345A5F4C3}" presName="compNode" presStyleCnt="0"/>
      <dgm:spPr/>
    </dgm:pt>
    <dgm:pt modelId="{6CCAE305-3EB7-47A7-A10F-47076107BB9C}" type="pres">
      <dgm:prSet presAssocID="{12D4E86E-A685-4F72-A221-AB5345A5F4C3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614DA79-F101-4C1A-81EA-3CA3F1ABE83E}" type="pres">
      <dgm:prSet presAssocID="{12D4E86E-A685-4F72-A221-AB5345A5F4C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53F24E0-8EFD-4E6F-BFF7-DAD139AFFEF9}" type="pres">
      <dgm:prSet presAssocID="{12D4E86E-A685-4F72-A221-AB5345A5F4C3}" presName="spaceRect" presStyleCnt="0"/>
      <dgm:spPr/>
    </dgm:pt>
    <dgm:pt modelId="{1866B811-E633-4C60-B91C-993051E9B072}" type="pres">
      <dgm:prSet presAssocID="{12D4E86E-A685-4F72-A221-AB5345A5F4C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73C0D26-D02E-4DF2-88C1-040E2E81126A}" srcId="{87860A7E-E886-42E4-A052-7753A86EF157}" destId="{FE101538-5535-46CA-ACAD-F6F988597953}" srcOrd="1" destOrd="0" parTransId="{96F67BF0-FEDB-4567-B1CB-82E277B82452}" sibTransId="{AC46D11B-70E7-4B44-AAF1-466D1459477F}"/>
    <dgm:cxn modelId="{A326913B-9A15-4ADB-A42B-B29CEA0624A9}" type="presOf" srcId="{FE101538-5535-46CA-ACAD-F6F988597953}" destId="{7A67ADCB-5B4D-4BA5-94AA-6C2295CF5701}" srcOrd="0" destOrd="0" presId="urn:microsoft.com/office/officeart/2018/5/layout/IconLeafLabelList"/>
    <dgm:cxn modelId="{7B6A0463-5FB3-4DA2-A283-636CAB1A78A5}" type="presOf" srcId="{12D4E86E-A685-4F72-A221-AB5345A5F4C3}" destId="{1866B811-E633-4C60-B91C-993051E9B072}" srcOrd="0" destOrd="0" presId="urn:microsoft.com/office/officeart/2018/5/layout/IconLeafLabelList"/>
    <dgm:cxn modelId="{61B7F94F-6259-4227-97F1-ED983E920A04}" srcId="{87860A7E-E886-42E4-A052-7753A86EF157}" destId="{1B4423CA-71A6-473C-9DF2-28C8BF9BA005}" srcOrd="0" destOrd="0" parTransId="{8B61AE7E-4EE2-4110-9F56-55D31F8ADDA3}" sibTransId="{95C9852E-B233-4716-8B8E-591843AB8017}"/>
    <dgm:cxn modelId="{C692375A-20DD-470B-99FF-E33A8130E205}" srcId="{87860A7E-E886-42E4-A052-7753A86EF157}" destId="{12D4E86E-A685-4F72-A221-AB5345A5F4C3}" srcOrd="2" destOrd="0" parTransId="{D65A69A5-FB61-4AB8-AF2D-C4FA822EC9B4}" sibTransId="{0364BF17-4D1F-4DF4-8402-BB89C73EF636}"/>
    <dgm:cxn modelId="{DEE303A1-B7FB-44CE-93D5-F2D41CA8B073}" type="presOf" srcId="{1B4423CA-71A6-473C-9DF2-28C8BF9BA005}" destId="{180B21FF-8C34-4B1D-BA5C-45B14D2A51B0}" srcOrd="0" destOrd="0" presId="urn:microsoft.com/office/officeart/2018/5/layout/IconLeafLabelList"/>
    <dgm:cxn modelId="{3CA4A5FF-2DAD-446B-9171-890A950BB12D}" type="presOf" srcId="{87860A7E-E886-42E4-A052-7753A86EF157}" destId="{1A074EE0-58D6-4F53-9DDE-403DAA824473}" srcOrd="0" destOrd="0" presId="urn:microsoft.com/office/officeart/2018/5/layout/IconLeafLabelList"/>
    <dgm:cxn modelId="{00CFD36C-17F6-4DC4-A94C-FF52D04E9AC9}" type="presParOf" srcId="{1A074EE0-58D6-4F53-9DDE-403DAA824473}" destId="{F17AB41B-4285-40B6-A89D-8A5DE2970461}" srcOrd="0" destOrd="0" presId="urn:microsoft.com/office/officeart/2018/5/layout/IconLeafLabelList"/>
    <dgm:cxn modelId="{5365712C-7997-470F-949D-6AA84797A7A1}" type="presParOf" srcId="{F17AB41B-4285-40B6-A89D-8A5DE2970461}" destId="{6197B894-C014-4DBA-8808-C7346B1799BB}" srcOrd="0" destOrd="0" presId="urn:microsoft.com/office/officeart/2018/5/layout/IconLeafLabelList"/>
    <dgm:cxn modelId="{78288ABD-C199-4294-8904-70167565E5AD}" type="presParOf" srcId="{F17AB41B-4285-40B6-A89D-8A5DE2970461}" destId="{9EA56077-C52C-4153-B9ED-5FBC44651275}" srcOrd="1" destOrd="0" presId="urn:microsoft.com/office/officeart/2018/5/layout/IconLeafLabelList"/>
    <dgm:cxn modelId="{85A66E80-D728-40CF-BAA0-8A3A56D5381B}" type="presParOf" srcId="{F17AB41B-4285-40B6-A89D-8A5DE2970461}" destId="{BD4DB5DE-F27A-40B6-AFCF-1B1AF2907D7D}" srcOrd="2" destOrd="0" presId="urn:microsoft.com/office/officeart/2018/5/layout/IconLeafLabelList"/>
    <dgm:cxn modelId="{E10F14CD-952C-4979-8BE3-FC7EF77BB3A7}" type="presParOf" srcId="{F17AB41B-4285-40B6-A89D-8A5DE2970461}" destId="{180B21FF-8C34-4B1D-BA5C-45B14D2A51B0}" srcOrd="3" destOrd="0" presId="urn:microsoft.com/office/officeart/2018/5/layout/IconLeafLabelList"/>
    <dgm:cxn modelId="{4C53F588-A142-428B-AD2A-9B5714196821}" type="presParOf" srcId="{1A074EE0-58D6-4F53-9DDE-403DAA824473}" destId="{12CE67C6-470C-4F83-8507-8306F9394D70}" srcOrd="1" destOrd="0" presId="urn:microsoft.com/office/officeart/2018/5/layout/IconLeafLabelList"/>
    <dgm:cxn modelId="{404F4148-73A8-4BCB-8804-47C21CECDA8E}" type="presParOf" srcId="{1A074EE0-58D6-4F53-9DDE-403DAA824473}" destId="{6CC4EA3C-07D1-4B2B-9A67-FD9AFAC48467}" srcOrd="2" destOrd="0" presId="urn:microsoft.com/office/officeart/2018/5/layout/IconLeafLabelList"/>
    <dgm:cxn modelId="{CA60DE19-7643-40DD-9641-AA7D6A525DA2}" type="presParOf" srcId="{6CC4EA3C-07D1-4B2B-9A67-FD9AFAC48467}" destId="{0B555D0A-8183-4DAD-84E2-7F79DEE75888}" srcOrd="0" destOrd="0" presId="urn:microsoft.com/office/officeart/2018/5/layout/IconLeafLabelList"/>
    <dgm:cxn modelId="{C3B247DA-D088-4D15-AFE4-0FB14FDF1FA8}" type="presParOf" srcId="{6CC4EA3C-07D1-4B2B-9A67-FD9AFAC48467}" destId="{971F0481-D111-48D6-882D-92F205D52536}" srcOrd="1" destOrd="0" presId="urn:microsoft.com/office/officeart/2018/5/layout/IconLeafLabelList"/>
    <dgm:cxn modelId="{1775E234-D46B-4530-B893-C284E21367D5}" type="presParOf" srcId="{6CC4EA3C-07D1-4B2B-9A67-FD9AFAC48467}" destId="{4E9F772F-0026-4341-98A7-2D57B752D8D6}" srcOrd="2" destOrd="0" presId="urn:microsoft.com/office/officeart/2018/5/layout/IconLeafLabelList"/>
    <dgm:cxn modelId="{ABC38440-2C6D-407D-968D-42CBF38DD047}" type="presParOf" srcId="{6CC4EA3C-07D1-4B2B-9A67-FD9AFAC48467}" destId="{7A67ADCB-5B4D-4BA5-94AA-6C2295CF5701}" srcOrd="3" destOrd="0" presId="urn:microsoft.com/office/officeart/2018/5/layout/IconLeafLabelList"/>
    <dgm:cxn modelId="{F8C5742B-3C80-47D8-9FAB-FFB0911A52DF}" type="presParOf" srcId="{1A074EE0-58D6-4F53-9DDE-403DAA824473}" destId="{8EDCD616-CF3C-4669-90C6-CBA0EE8D581F}" srcOrd="3" destOrd="0" presId="urn:microsoft.com/office/officeart/2018/5/layout/IconLeafLabelList"/>
    <dgm:cxn modelId="{1E639F58-ABB8-4846-AE83-175371A9DBCD}" type="presParOf" srcId="{1A074EE0-58D6-4F53-9DDE-403DAA824473}" destId="{B5E839BF-C6DC-4A19-8C92-118AB700A888}" srcOrd="4" destOrd="0" presId="urn:microsoft.com/office/officeart/2018/5/layout/IconLeafLabelList"/>
    <dgm:cxn modelId="{08C77578-1B2C-48AD-AC00-E8C0D89FD8B2}" type="presParOf" srcId="{B5E839BF-C6DC-4A19-8C92-118AB700A888}" destId="{6CCAE305-3EB7-47A7-A10F-47076107BB9C}" srcOrd="0" destOrd="0" presId="urn:microsoft.com/office/officeart/2018/5/layout/IconLeafLabelList"/>
    <dgm:cxn modelId="{7E13DF26-62A9-4A5E-8F8F-C9446648248B}" type="presParOf" srcId="{B5E839BF-C6DC-4A19-8C92-118AB700A888}" destId="{5614DA79-F101-4C1A-81EA-3CA3F1ABE83E}" srcOrd="1" destOrd="0" presId="urn:microsoft.com/office/officeart/2018/5/layout/IconLeafLabelList"/>
    <dgm:cxn modelId="{88E0D222-ECED-4FAF-B7C1-94417D849323}" type="presParOf" srcId="{B5E839BF-C6DC-4A19-8C92-118AB700A888}" destId="{753F24E0-8EFD-4E6F-BFF7-DAD139AFFEF9}" srcOrd="2" destOrd="0" presId="urn:microsoft.com/office/officeart/2018/5/layout/IconLeafLabelList"/>
    <dgm:cxn modelId="{CA7CE97C-E2FE-4460-B063-A00AFD84C615}" type="presParOf" srcId="{B5E839BF-C6DC-4A19-8C92-118AB700A888}" destId="{1866B811-E633-4C60-B91C-993051E9B07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34243-6265-4474-88BE-A146ABE6BA6B}">
      <dsp:nvSpPr>
        <dsp:cNvPr id="0" name=""/>
        <dsp:cNvSpPr/>
      </dsp:nvSpPr>
      <dsp:spPr>
        <a:xfrm>
          <a:off x="1009209" y="796109"/>
          <a:ext cx="1625062" cy="1625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6CC87-68AE-4440-8115-9BB453A03E02}">
      <dsp:nvSpPr>
        <dsp:cNvPr id="0" name=""/>
        <dsp:cNvSpPr/>
      </dsp:nvSpPr>
      <dsp:spPr>
        <a:xfrm>
          <a:off x="16115" y="2835228"/>
          <a:ext cx="361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To identify and remove “blocks” to creativity in solving problems</a:t>
          </a:r>
          <a:endParaRPr lang="en-US" sz="2100" kern="1200"/>
        </a:p>
      </dsp:txBody>
      <dsp:txXfrm>
        <a:off x="16115" y="2835228"/>
        <a:ext cx="3611250" cy="720000"/>
      </dsp:txXfrm>
    </dsp:sp>
    <dsp:sp modelId="{6E335BBA-9C69-464F-AB40-34DE2FFE22D7}">
      <dsp:nvSpPr>
        <dsp:cNvPr id="0" name=""/>
        <dsp:cNvSpPr/>
      </dsp:nvSpPr>
      <dsp:spPr>
        <a:xfrm>
          <a:off x="5252428" y="796109"/>
          <a:ext cx="1625062" cy="1625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BC4FB-8722-49F8-A56A-61ED6D3A261C}">
      <dsp:nvSpPr>
        <dsp:cNvPr id="0" name=""/>
        <dsp:cNvSpPr/>
      </dsp:nvSpPr>
      <dsp:spPr>
        <a:xfrm>
          <a:off x="4259334" y="2835228"/>
          <a:ext cx="361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To become aware of ways to foster creativity among others</a:t>
          </a:r>
          <a:endParaRPr lang="en-US" sz="2100" kern="1200"/>
        </a:p>
      </dsp:txBody>
      <dsp:txXfrm>
        <a:off x="4259334" y="2835228"/>
        <a:ext cx="361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7B894-C014-4DBA-8808-C7346B1799BB}">
      <dsp:nvSpPr>
        <dsp:cNvPr id="0" name=""/>
        <dsp:cNvSpPr/>
      </dsp:nvSpPr>
      <dsp:spPr>
        <a:xfrm>
          <a:off x="530099" y="623169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56077-C52C-4153-B9ED-5FBC44651275}">
      <dsp:nvSpPr>
        <dsp:cNvPr id="0" name=""/>
        <dsp:cNvSpPr/>
      </dsp:nvSpPr>
      <dsp:spPr>
        <a:xfrm>
          <a:off x="829912" y="922981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B21FF-8C34-4B1D-BA5C-45B14D2A51B0}">
      <dsp:nvSpPr>
        <dsp:cNvPr id="0" name=""/>
        <dsp:cNvSpPr/>
      </dsp:nvSpPr>
      <dsp:spPr>
        <a:xfrm>
          <a:off x="80381" y="2468169"/>
          <a:ext cx="230625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Generation of new ideas</a:t>
          </a:r>
        </a:p>
      </dsp:txBody>
      <dsp:txXfrm>
        <a:off x="80381" y="2468169"/>
        <a:ext cx="2306250" cy="1260000"/>
      </dsp:txXfrm>
    </dsp:sp>
    <dsp:sp modelId="{0B555D0A-8183-4DAD-84E2-7F79DEE75888}">
      <dsp:nvSpPr>
        <dsp:cNvPr id="0" name=""/>
        <dsp:cNvSpPr/>
      </dsp:nvSpPr>
      <dsp:spPr>
        <a:xfrm>
          <a:off x="3239943" y="623169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F0481-D111-48D6-882D-92F205D52536}">
      <dsp:nvSpPr>
        <dsp:cNvPr id="0" name=""/>
        <dsp:cNvSpPr/>
      </dsp:nvSpPr>
      <dsp:spPr>
        <a:xfrm>
          <a:off x="3539756" y="922981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7ADCB-5B4D-4BA5-94AA-6C2295CF5701}">
      <dsp:nvSpPr>
        <dsp:cNvPr id="0" name=""/>
        <dsp:cNvSpPr/>
      </dsp:nvSpPr>
      <dsp:spPr>
        <a:xfrm>
          <a:off x="2790224" y="2468169"/>
          <a:ext cx="230625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The process of associating known things or ideas into new combinations and relationships</a:t>
          </a:r>
        </a:p>
      </dsp:txBody>
      <dsp:txXfrm>
        <a:off x="2790224" y="2468169"/>
        <a:ext cx="2306250" cy="1260000"/>
      </dsp:txXfrm>
    </dsp:sp>
    <dsp:sp modelId="{6CCAE305-3EB7-47A7-A10F-47076107BB9C}">
      <dsp:nvSpPr>
        <dsp:cNvPr id="0" name=""/>
        <dsp:cNvSpPr/>
      </dsp:nvSpPr>
      <dsp:spPr>
        <a:xfrm>
          <a:off x="5949787" y="623169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4DA79-F101-4C1A-81EA-3CA3F1ABE83E}">
      <dsp:nvSpPr>
        <dsp:cNvPr id="0" name=""/>
        <dsp:cNvSpPr/>
      </dsp:nvSpPr>
      <dsp:spPr>
        <a:xfrm>
          <a:off x="6249600" y="922981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6B811-E633-4C60-B91C-993051E9B072}">
      <dsp:nvSpPr>
        <dsp:cNvPr id="0" name=""/>
        <dsp:cNvSpPr/>
      </dsp:nvSpPr>
      <dsp:spPr>
        <a:xfrm>
          <a:off x="5500068" y="2468169"/>
          <a:ext cx="230625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/>
            <a:t>Creative vs. Critical Thinking</a:t>
          </a:r>
        </a:p>
      </dsp:txBody>
      <dsp:txXfrm>
        <a:off x="5500068" y="2468169"/>
        <a:ext cx="2306250" cy="126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70F3E6-CD78-487A-A08F-30C2CE4771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8BD9B3-E814-441A-8108-8A40B5E4337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C423400-1271-4529-8336-8A5779F73A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DA40774-FF18-44F7-984A-8047577D56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A850FE0-E49D-492C-8FE6-7A1AD46E03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6132510-DE43-4A2F-9564-731B5D8AD8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8735E8-66FC-48D6-B8A3-895CE07604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A47365F-8ED6-49AE-8277-DF003D363E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37CAA633-42C7-416E-B180-3C90FDAD61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F102E35F-CB06-4D02-A64D-870230C306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7FCCFB89-BF7B-4BB1-BC1C-D118E17CF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3" tIns="46492" rIns="92983" bIns="46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274D54F-09C9-4374-BC3D-751DE48DAA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398072D-7EC7-4E2D-8220-30B829FB3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fld id="{9D5945B6-9996-4C5F-BFFE-05DCB93C4E36}" type="slidenum">
              <a:rPr lang="en-US" altLang="en-US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6E11490-C93F-44F0-8B1A-709F0223DF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830A237-9717-45AD-9FC1-9ECAFD797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30A9DCE-A36E-45E1-943F-FE9D68F7BC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fld id="{3990DA10-42D7-4D6B-B099-AF794CE79A69}" type="slidenum">
              <a:rPr lang="en-US" altLang="en-US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09ABC5D-0FED-424E-BB2D-01B93C883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52962" cy="3489325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19DE4A4-BBB6-4154-929C-82EFB5F53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B226461-9D96-4365-B326-A91F2C9AF3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fld id="{9D1A3ACF-787C-48B0-B45B-78A1D2A4F49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0A1F52A-2E6F-4600-BA48-8C3C8EA81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52962" cy="3489325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0E3EA50-C1AA-41CD-B5DB-C145DC710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366F5E8-849F-4A03-8F55-CFC007BE5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eaLnBrk="1" hangingPunct="1"/>
            <a:fld id="{0172A196-FE01-4456-AF62-70529AF987E5}" type="slidenum">
              <a:rPr lang="en-US" altLang="en-US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2C9E3B4-B99F-430C-9BA7-5D66D57F90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52962" cy="3489325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DF87559-3FEF-40AD-8E98-E7E17DAF8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22775"/>
            <a:ext cx="5619750" cy="4186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AC1658-F650-4F11-BA32-D527206DF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2C31F6-37B1-4333-87D3-A7E89439A9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2483460-19D2-4677-AA33-8B7471175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E1B84-D6A9-4C2E-AEF6-DA9093B6B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10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108BB7-345F-45A1-BFC3-A9065F5BA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17B23D-0449-47C0-80BD-EACB33482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5023EC5-117D-4B92-B1FF-8AD5AE178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70FF1-E8A7-48F6-9492-1AD69AB2A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6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3E93A8-C62E-4F98-9EA0-DADE802BAC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0AF857-398B-4132-9F65-2B48C6F39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4E721B-A131-439F-ABAB-CD495FA00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B273A-6470-4315-8294-786FAE693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31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D44631-80CA-42A7-9134-C4BC873A9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984E7A-0E9E-4756-8291-422A944F37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1666402-4AD6-488C-8F2E-BB1CD38D0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BC24-53A0-4FCA-A0B7-554198B4F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95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C763-CEAF-45EE-A82D-5C454B1E1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5AED6-F7CA-48AF-811C-3E590C3D3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B5A-4F7E-464A-A431-9FDA7A2D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AAC23-1C02-40FA-B676-0F464932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BCFA7-5D4B-4E88-B58E-8B0BE18B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1B84-D6A9-4C2E-AEF6-DA9093B6B1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038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12921-9166-433D-91E6-0442E7CC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E98F8-70E6-455D-B5A6-88F38D3B0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EC420-3862-4FED-A8CA-AF146CB5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422CA-8897-445E-B0F6-D732A6E2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72C72-9D6D-4400-8B56-AB540CFD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07A7-4563-4CCD-9BB7-864953EE57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400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B5B1F-E591-46D7-BBFC-5414326A0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5A7F9-5A0D-49A2-8D52-EBD4C5B96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1925-9008-4B95-AE22-813AB05E1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3AE4F-CEE2-4491-A9DF-887CCC7A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111EC-018A-4F73-82FC-E7AC405D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8D294-8FDA-46DC-81A3-6E15BBDAA1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09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E326-C523-4ED7-9729-3CE348BD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AD7F7-3A99-44CA-872B-E4D79168C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4E323-2233-48DE-993A-F0FECFB72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5AD2B-129C-4F15-94B7-F4AE9D082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9182C-B4D0-4A9C-9FEE-5C959A7E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BC236-0F8E-4DDA-9ADD-257A03C0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35F5-0A6F-47B0-9A75-90437AE7C9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341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BCB3-D159-441F-89E2-2A809CB8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B98BF-FF1C-453B-8BED-BFFA48D10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5C05D-F190-49F9-A51C-2351915F9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5472E4-4572-45F7-BDDD-76CB9EFB9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3CFE5-7570-4740-A782-AA08AAA51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C16FC-CA91-4CE6-B727-320FAAC7D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B1F1F-2DD5-4A7C-9FD4-560B788D8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867B7D-AE3A-4C52-A927-5008E7FB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0A0E-B612-42C2-8FE0-F934081B92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636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C66A-943A-47CB-BAE6-8EE540FC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1569C-48EE-4784-865A-6E73806D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E71633-65D7-4290-A99C-0C4B9212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09E77-2AF0-4236-A7AD-FA451C84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A92F-251A-4065-A12E-E7DF7A5EFF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182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5693C5-D021-44A9-989C-B8598FDF8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E08547-D968-4B8A-9590-560A73EE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89054-47DD-423C-A0DA-C2FAFDD1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4828-D7E4-44A6-8ED4-A3B3F3D9B5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66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A3509A-8269-4862-8B98-E16A0E40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71C9D9-F148-4EF6-861E-30F65D123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D85CE47-1B0D-4A5E-8A4C-A282FB8AD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B07A7-4563-4CCD-9BB7-864953EE5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0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35C2-EA8F-4A32-9620-F51363058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1A14A-A505-4AEB-89A3-05D4D39F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9BD4B-5600-48F1-927C-B393FF1AD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FA697-8620-4DB8-A74D-F4209A7C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6DBEB-EC0C-45FD-8594-3A161F90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C79C4-7DAD-499A-9548-DCFD103F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5320-C458-4102-953A-9ABB1E71DC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489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8C57-B7EC-4910-A69C-673306BA4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AAED41-58A4-41A5-899E-A93F74E1E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4C4B0-BCA2-43AD-8CF8-A82842C5F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9A6A3-D1C2-4B7D-892A-3A6AE93C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907A2-9788-41E3-A6DF-1830F5F0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7FFBA-1388-4D4E-9A0D-6A1ED00F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BE7D-E093-4E95-AB05-289648BDD0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424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0F0D6-3CDB-4995-91F4-21AE9B91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0890C-3162-4644-8839-39735B2D6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347E-51D2-4AB6-9244-C8B9D40B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13E6B-32BE-4229-A702-029088B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8C04D-FCC3-4552-A784-3C2F5402E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0FF1-E8A7-48F6-9492-1AD69AB2AF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59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F0D96-2A70-4145-8813-1610F30FC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2E8C5-61F2-4167-B0A4-15DC26801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143CF-27E5-480A-AEA6-73328F43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953C5-CBC3-4521-A94D-44D35464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E09A-4436-4D72-AA7E-D3EA96608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273A-6470-4315-8294-786FAE693E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848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D44631-80CA-42A7-9134-C4BC873A9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984E7A-0E9E-4756-8291-422A944F37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1666402-4AD6-488C-8F2E-BB1CD38D0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BC24-53A0-4FCA-A0B7-554198B4F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9CE40F-8660-4868-839D-F15DA2CA1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CAAE95-12C5-4420-8D14-E158CFF5E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1E3B792-0303-494D-A7C7-B23FBBCAC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8D294-8FDA-46DC-81A3-6E15BBDAA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67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CD1C3F-CEA3-487D-9ACD-F1EB820739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F20439-B6A7-4252-A9DD-CBA5505BE1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8C85712-61C5-43A9-87BE-DC0F66DB9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835F5-0A6F-47B0-9A75-90437AE7C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45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2391E0E-7AE6-4B3E-960E-EEA91E428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70D2895-4AFB-4EAD-A768-27F6BB853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4500313-1B08-4275-A370-AA5D529B6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0A0E-B612-42C2-8FE0-F934081B9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7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6A2E66-C402-467E-BEEF-5CC19A6CEC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54BA0B-0745-4BA4-A2C2-E38C02FFB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5A28099-B568-4F2F-AE90-6464AEC2E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EA92F-251A-4065-A12E-E7DF7A5EF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96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F9D1BF2-B120-4826-8AB9-7357DEB52F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4778948-F43E-4219-8B03-2BE7D1DD4C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A7FC5FA-27FB-48E2-9779-0E99ADDF4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04828-D7E4-44A6-8ED4-A3B3F3D9B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19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49A4DE-9348-4A5D-AE84-3FE8CA947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0FB4F4-E2BA-40C5-8B4F-E425A81A36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CDBF8F0-84EA-4C74-9895-AC76FFFAD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25320-C458-4102-953A-9ABB1E71D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62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28BCAD-1924-40EB-AE99-B413C244B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838B2-F035-43CE-8B12-A4E8C2AB8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C931E0-2D81-4A4D-BF5C-B2F4BF385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0BE7D-E093-4E95-AB05-289648BDD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32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836DD274-6945-401B-92DC-8041AB855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096000"/>
            <a:ext cx="1143000" cy="762000"/>
          </a:xfrm>
          <a:prstGeom prst="rect">
            <a:avLst/>
          </a:prstGeom>
          <a:solidFill>
            <a:srgbClr val="B5B29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C54972-C4E0-45EB-BA6A-A21E94243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24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976A43-8AED-46AF-B3D1-B4F8F5B58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1349" name="Rectangle 5">
            <a:extLst>
              <a:ext uri="{FF2B5EF4-FFF2-40B4-BE49-F238E27FC236}">
                <a16:creationId xmlns:a16="http://schemas.microsoft.com/office/drawing/2014/main" id="{82BF0116-012E-4376-A8E7-6B7B19FF52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1350" name="Rectangle 6">
            <a:extLst>
              <a:ext uri="{FF2B5EF4-FFF2-40B4-BE49-F238E27FC236}">
                <a16:creationId xmlns:a16="http://schemas.microsoft.com/office/drawing/2014/main" id="{E6F47A06-7C45-4C87-AD71-15A26B874C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1351" name="Rectangle 7">
            <a:extLst>
              <a:ext uri="{FF2B5EF4-FFF2-40B4-BE49-F238E27FC236}">
                <a16:creationId xmlns:a16="http://schemas.microsoft.com/office/drawing/2014/main" id="{62143303-733D-48F3-9D52-D86FBCEE0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508027C2-A2B6-45EA-97F2-40240FB1C74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8" descr="UVic-business-vert-logo-rgb">
            <a:extLst>
              <a:ext uri="{FF2B5EF4-FFF2-40B4-BE49-F238E27FC236}">
                <a16:creationId xmlns:a16="http://schemas.microsoft.com/office/drawing/2014/main" id="{B58C873F-BEF6-43F8-AD38-EB3E048BD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141413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B5B292"/>
          </a:solidFill>
          <a:latin typeface="Arial" pitchFamily="34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D50FFF-DB75-4562-9CE4-76DB268FA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F996B-CFF6-4BC9-83F3-973CED823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3D5E7-F545-4B26-A223-A420F2597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D6904-364D-45BF-B20F-96F98A7A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275C-6848-43CB-BE16-A3ABFF8E7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27C2-A2B6-45EA-97F2-40240FB1C7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3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2051">
            <a:extLst>
              <a:ext uri="{FF2B5EF4-FFF2-40B4-BE49-F238E27FC236}">
                <a16:creationId xmlns:a16="http://schemas.microsoft.com/office/drawing/2014/main" id="{33E45837-8D40-4C22-B493-688CCDE29D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18667" r="2" b="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9AD2292C-310F-4C0F-A91B-00E4C53E1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0"/>
            <a:ext cx="6858000" cy="15844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altLang="en-US" sz="6000" dirty="0">
                <a:solidFill>
                  <a:srgbClr val="FFFFFF"/>
                </a:solidFill>
              </a:rPr>
              <a:t>Defining Problems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5">
            <a:extLst>
              <a:ext uri="{FF2B5EF4-FFF2-40B4-BE49-F238E27FC236}">
                <a16:creationId xmlns:a16="http://schemas.microsoft.com/office/drawing/2014/main" id="{10DC3315-CA2D-458A-A786-F07FC3BC7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295400"/>
          </a:xfrm>
          <a:noFill/>
        </p:spPr>
        <p:txBody>
          <a:bodyPr anchor="ctr"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chemeClr val="accent2"/>
                </a:solidFill>
              </a:rPr>
              <a:t>Rational Problem-Solving Model Constraints</a:t>
            </a:r>
          </a:p>
        </p:txBody>
      </p:sp>
      <p:graphicFrame>
        <p:nvGraphicFramePr>
          <p:cNvPr id="258084" name="Group 36">
            <a:extLst>
              <a:ext uri="{FF2B5EF4-FFF2-40B4-BE49-F238E27FC236}">
                <a16:creationId xmlns:a16="http://schemas.microsoft.com/office/drawing/2014/main" id="{B985C1F2-EC9F-4DC9-B8F1-CA542464098F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8800"/>
          <a:ext cx="6553200" cy="319088"/>
        </p:xfrm>
        <a:graphic>
          <a:graphicData uri="http://schemas.openxmlformats.org/drawingml/2006/table">
            <a:tbl>
              <a:tblPr/>
              <a:tblGrid>
                <a:gridCol w="349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71" name="Rectangle 34">
            <a:extLst>
              <a:ext uri="{FF2B5EF4-FFF2-40B4-BE49-F238E27FC236}">
                <a16:creationId xmlns:a16="http://schemas.microsoft.com/office/drawing/2014/main" id="{3DF57E36-D855-4307-BE49-645B1332A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09800"/>
            <a:ext cx="50292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There is seldom consensus as to the definition of the problem.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There is often uncertainty as to whose definition will be accepted.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Problems are usually defined in terms of the solutions already possessed.</a:t>
            </a:r>
          </a:p>
        </p:txBody>
      </p:sp>
      <p:sp>
        <p:nvSpPr>
          <p:cNvPr id="11272" name="Rectangle 35">
            <a:extLst>
              <a:ext uri="{FF2B5EF4-FFF2-40B4-BE49-F238E27FC236}">
                <a16:creationId xmlns:a16="http://schemas.microsoft.com/office/drawing/2014/main" id="{C2B5DC2C-AAEF-4C00-B442-EA73054E6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312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1. Define the problem</a:t>
            </a:r>
            <a:r>
              <a:rPr lang="en-US" altLang="en-US" sz="200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516" name="Group 12">
            <a:extLst>
              <a:ext uri="{FF2B5EF4-FFF2-40B4-BE49-F238E27FC236}">
                <a16:creationId xmlns:a16="http://schemas.microsoft.com/office/drawing/2014/main" id="{9D7F7D5F-32E3-477A-B08C-B553E6C5E30B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762000" y="1981200"/>
          <a:ext cx="6553200" cy="327025"/>
        </p:xfrm>
        <a:graphic>
          <a:graphicData uri="http://schemas.openxmlformats.org/drawingml/2006/table">
            <a:tbl>
              <a:tblPr/>
              <a:tblGrid>
                <a:gridCol w="349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94" name="Rectangle 22">
            <a:extLst>
              <a:ext uri="{FF2B5EF4-FFF2-40B4-BE49-F238E27FC236}">
                <a16:creationId xmlns:a16="http://schemas.microsoft.com/office/drawing/2014/main" id="{CEB5F52E-31F2-4EA8-8674-ECA94A03B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86000"/>
            <a:ext cx="5105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Solution alternatives are usually evaluated one at a time as they are proposed.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Few of the possible alternatives are usually known.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The first acceptable solution is usually accepted.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Alternatives are based on what was successful in the past.</a:t>
            </a:r>
          </a:p>
        </p:txBody>
      </p:sp>
      <p:sp>
        <p:nvSpPr>
          <p:cNvPr id="12295" name="Rectangle 23">
            <a:extLst>
              <a:ext uri="{FF2B5EF4-FFF2-40B4-BE49-F238E27FC236}">
                <a16:creationId xmlns:a16="http://schemas.microsoft.com/office/drawing/2014/main" id="{71850172-AB2A-450C-AA21-AF99AE7E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281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2. Generate alternative solutions.</a:t>
            </a: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2767A3AE-C589-4EDE-A22C-53AF7AD26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295400"/>
          </a:xfrm>
          <a:noFill/>
        </p:spPr>
        <p:txBody>
          <a:bodyPr anchor="ctr"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chemeClr val="accent2"/>
                </a:solidFill>
              </a:rPr>
              <a:t>Rational Problem-Solving Model Constraints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540" name="Group 12">
            <a:extLst>
              <a:ext uri="{FF2B5EF4-FFF2-40B4-BE49-F238E27FC236}">
                <a16:creationId xmlns:a16="http://schemas.microsoft.com/office/drawing/2014/main" id="{E5032E63-7014-4B5C-A50E-47175CE64D8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62000" y="1447800"/>
          <a:ext cx="7772400" cy="381000"/>
        </p:xfrm>
        <a:graphic>
          <a:graphicData uri="http://schemas.openxmlformats.org/drawingml/2006/table">
            <a:tbl>
              <a:tblPr/>
              <a:tblGrid>
                <a:gridCol w="414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18" name="Rectangle 20">
            <a:extLst>
              <a:ext uri="{FF2B5EF4-FFF2-40B4-BE49-F238E27FC236}">
                <a16:creationId xmlns:a16="http://schemas.microsoft.com/office/drawing/2014/main" id="{9C494B76-23EC-4335-97E7-C6D2F71D8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905000"/>
            <a:ext cx="54102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Limited information about each alternative is usually available.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Search for information occurs close to home – in easily accessible places.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The type of information available is constrained by factors such as primacy versus recency, extremity versus centrality, expected versus surprising, and correlation versus causation.</a:t>
            </a:r>
          </a:p>
        </p:txBody>
      </p:sp>
      <p:sp>
        <p:nvSpPr>
          <p:cNvPr id="13319" name="Rectangle 21">
            <a:extLst>
              <a:ext uri="{FF2B5EF4-FFF2-40B4-BE49-F238E27FC236}">
                <a16:creationId xmlns:a16="http://schemas.microsoft.com/office/drawing/2014/main" id="{0D921DEF-A487-4D46-9983-7F0E01A53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3. Evaluate and select an alternative.</a:t>
            </a: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9FE4AB7A-B4D8-4952-B222-E5B1A45C5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295400"/>
          </a:xfrm>
          <a:noFill/>
        </p:spPr>
        <p:txBody>
          <a:bodyPr anchor="ctr"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chemeClr val="accent2"/>
                </a:solidFill>
              </a:rPr>
              <a:t>Rational Problem-Solving Model Constraints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9564" name="Group 12">
            <a:extLst>
              <a:ext uri="{FF2B5EF4-FFF2-40B4-BE49-F238E27FC236}">
                <a16:creationId xmlns:a16="http://schemas.microsoft.com/office/drawing/2014/main" id="{9CAA144F-7F8C-4456-A0DC-A7ED79C578F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62000" y="1676400"/>
          <a:ext cx="6553200" cy="327025"/>
        </p:xfrm>
        <a:graphic>
          <a:graphicData uri="http://schemas.openxmlformats.org/drawingml/2006/table">
            <a:tbl>
              <a:tblPr/>
              <a:tblGrid>
                <a:gridCol w="349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42" name="Rectangle 20">
            <a:extLst>
              <a:ext uri="{FF2B5EF4-FFF2-40B4-BE49-F238E27FC236}">
                <a16:creationId xmlns:a16="http://schemas.microsoft.com/office/drawing/2014/main" id="{23504BFD-59D6-4E6B-AF62-75A89B45F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057400"/>
            <a:ext cx="54102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Gathering information on each alternative is costly.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Preferences of which is the best alternative are not always known.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Satisfactory solutions, not optimal ones, are usually accepted.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Solutions are often selected by oversight or default.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Solutions often are implemented before the problem is defined.</a:t>
            </a:r>
          </a:p>
        </p:txBody>
      </p:sp>
      <p:sp>
        <p:nvSpPr>
          <p:cNvPr id="14343" name="Rectangle 21">
            <a:extLst>
              <a:ext uri="{FF2B5EF4-FFF2-40B4-BE49-F238E27FC236}">
                <a16:creationId xmlns:a16="http://schemas.microsoft.com/office/drawing/2014/main" id="{573D7E18-8B08-4DCB-82F8-2D43360CC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2971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3. Evaluate and select an alternative (continued).</a:t>
            </a: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7CB5D553-9813-4161-BC24-73C5A3866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295400"/>
          </a:xfrm>
          <a:noFill/>
        </p:spPr>
        <p:txBody>
          <a:bodyPr anchor="ctr"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chemeClr val="accent2"/>
                </a:solidFill>
              </a:rPr>
              <a:t>Rational Problem-Solving Model Constraints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88" name="Group 12">
            <a:extLst>
              <a:ext uri="{FF2B5EF4-FFF2-40B4-BE49-F238E27FC236}">
                <a16:creationId xmlns:a16="http://schemas.microsoft.com/office/drawing/2014/main" id="{17D6CC8A-ED64-47B0-A4EC-1E96875C642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62000" y="1524000"/>
          <a:ext cx="6629400" cy="381000"/>
        </p:xfrm>
        <a:graphic>
          <a:graphicData uri="http://schemas.openxmlformats.org/drawingml/2006/table">
            <a:tbl>
              <a:tblPr/>
              <a:tblGrid>
                <a:gridCol w="354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66" name="Rectangle 20">
            <a:extLst>
              <a:ext uri="{FF2B5EF4-FFF2-40B4-BE49-F238E27FC236}">
                <a16:creationId xmlns:a16="http://schemas.microsoft.com/office/drawing/2014/main" id="{13F3BA0F-6AD4-4F61-9560-0D48C3965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905000"/>
            <a:ext cx="61722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1900"/>
              <a:t>Acceptance of the solution by others is not always forthcoming.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1900"/>
              <a:t>Resistance to change is a universal phenomenon.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1900"/>
              <a:t>It is not always clear what part of the solution should be monitored or measured in follow-up.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1900"/>
              <a:t>Political and organizational processes must be managed in any implementation effort.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1900"/>
              <a:t>It may take a long time to implement a solution.</a:t>
            </a:r>
          </a:p>
        </p:txBody>
      </p:sp>
      <p:sp>
        <p:nvSpPr>
          <p:cNvPr id="15367" name="Rectangle 21">
            <a:extLst>
              <a:ext uri="{FF2B5EF4-FFF2-40B4-BE49-F238E27FC236}">
                <a16:creationId xmlns:a16="http://schemas.microsoft.com/office/drawing/2014/main" id="{450F385B-F94A-4587-A7DD-6DBD59BA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2514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4. Implement and follow up on the solution.</a:t>
            </a:r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3E7B528-4C17-495C-BF83-11EF12FE5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295400"/>
          </a:xfrm>
          <a:noFill/>
        </p:spPr>
        <p:txBody>
          <a:bodyPr anchor="ctr"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chemeClr val="accent2"/>
                </a:solidFill>
              </a:rPr>
              <a:t>Rational Problem-Solving Model Constraints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F858614-6027-48EB-BF89-5213F04E4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2" y="742951"/>
            <a:ext cx="2607469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alt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Conceptual Blocks that Inhibit Creative Problem Solving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0ED382-D636-47FA-B065-E52406557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366" y="1922015"/>
            <a:ext cx="4915159" cy="302191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4" name="Rectangle 20">
            <a:extLst>
              <a:ext uri="{FF2B5EF4-FFF2-40B4-BE49-F238E27FC236}">
                <a16:creationId xmlns:a16="http://schemas.microsoft.com/office/drawing/2014/main" id="{F40AD2C8-A3BE-4B26-8A9D-02C714A1D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2" y="742951"/>
            <a:ext cx="2607469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alt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Conceptual Blocks that Inhibit Creative Problem Solving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C91A1E-4E92-46DE-9E5C-9E1CE80DE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366" y="1995790"/>
            <a:ext cx="4915159" cy="287436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6D59B069-38F8-4252-BFAC-D23A0F6C7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99" y="643467"/>
            <a:ext cx="8408193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Block Busting through Creativity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BD519E-424D-4438-8D06-9F8E5A1A8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957" y="1675227"/>
            <a:ext cx="7642084" cy="4394199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454970-6CA2-4140-9F4E-C1A23C232278}"/>
              </a:ext>
            </a:extLst>
          </p:cNvPr>
          <p:cNvSpPr/>
          <p:nvPr/>
        </p:nvSpPr>
        <p:spPr>
          <a:xfrm>
            <a:off x="304800" y="1981200"/>
            <a:ext cx="4419600" cy="4394199"/>
          </a:xfrm>
          <a:prstGeom prst="round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3B48CA-DF7D-4FF5-8E44-CB50FB743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963877"/>
            <a:ext cx="2620771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4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Improving Problem Definition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393CA20-7988-4B91-A889-7A835F1BAD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altLang="en-US" sz="1900" dirty="0"/>
              <a:t>Make the strange familiar, and the familiar strange, by </a:t>
            </a:r>
            <a:r>
              <a:rPr lang="en-US" altLang="en-US" sz="1900" u="sng" dirty="0"/>
              <a:t>using analogies</a:t>
            </a:r>
            <a:r>
              <a:rPr lang="en-US" altLang="en-US" sz="1900" dirty="0"/>
              <a:t>:</a:t>
            </a:r>
          </a:p>
          <a:p>
            <a:pPr indent="-228600" defTabSz="914400"/>
            <a:endParaRPr lang="en-US" altLang="en-US" sz="1900" dirty="0"/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What does this remind me of?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What does this make me feel like?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What is this similar to?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What isn’t this similar to?</a:t>
            </a:r>
          </a:p>
          <a:p>
            <a:pPr lvl="1" indent="-228600" defTabSz="914400"/>
            <a:endParaRPr lang="en-US" altLang="en-US" sz="1900" dirty="0"/>
          </a:p>
          <a:p>
            <a:pPr marL="0" indent="0" defTabSz="914400">
              <a:buNone/>
            </a:pPr>
            <a:r>
              <a:rPr lang="en-US" altLang="en-US" sz="1900" b="1" dirty="0"/>
              <a:t>Hints: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Include action or motion in the analogy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Include things that can be visualized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Pick familiar events and situations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900" dirty="0"/>
              <a:t>Try to relate things that are not obviously similar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43B05478-B845-4C38-A42D-2DCBC7C24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63507"/>
            <a:ext cx="2620771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alt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Improving Problem Definition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Rectangle 3">
            <a:extLst>
              <a:ext uri="{FF2B5EF4-FFF2-40B4-BE49-F238E27FC236}">
                <a16:creationId xmlns:a16="http://schemas.microsoft.com/office/drawing/2014/main" id="{A727DA66-1A05-4F42-AE20-14F66B0238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2022" y="963507"/>
            <a:ext cx="4688205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defTabSz="914400">
              <a:buNone/>
            </a:pPr>
            <a:r>
              <a:rPr lang="en-US" altLang="en-US" sz="1700" dirty="0"/>
              <a:t>Elaborate on the definition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700" dirty="0"/>
              <a:t>Is there anything else?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700" dirty="0"/>
              <a:t>Is the reverse true?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700" dirty="0"/>
              <a:t>Is there a more general problem?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700" dirty="0"/>
              <a:t>Can it be stated differently?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700" dirty="0"/>
              <a:t>Who sees it differently?</a:t>
            </a:r>
          </a:p>
          <a:p>
            <a:pPr lvl="1" indent="-228600" defTabSz="914400">
              <a:buClr>
                <a:schemeClr val="accent2"/>
              </a:buClr>
            </a:pPr>
            <a:r>
              <a:rPr lang="en-US" altLang="en-US" sz="1700" dirty="0"/>
              <a:t>What past experience was this like?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2F7E12-FECB-4F4B-94F7-DB254A1EA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022" y="3589866"/>
            <a:ext cx="4688205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700" dirty="0">
                <a:latin typeface="+mn-lt"/>
                <a:ea typeface="+mn-ea"/>
              </a:rPr>
              <a:t>Reverse the definition</a:t>
            </a:r>
          </a:p>
          <a:p>
            <a:pPr marL="7429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n-lt"/>
                <a:ea typeface="+mn-ea"/>
              </a:rPr>
              <a:t>Turn the problem upside down, inside out, or back to front.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9" name="Picture 3078">
            <a:extLst>
              <a:ext uri="{FF2B5EF4-FFF2-40B4-BE49-F238E27FC236}">
                <a16:creationId xmlns:a16="http://schemas.microsoft.com/office/drawing/2014/main" id="{FC3348B4-E839-4883-A51F-89D19E5437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10668" b="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07DA3004-4182-4AE0-A593-1251DDAA8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Some Key Outcomes</a:t>
            </a:r>
          </a:p>
        </p:txBody>
      </p:sp>
      <p:graphicFrame>
        <p:nvGraphicFramePr>
          <p:cNvPr id="3077" name="Rectangle 3">
            <a:extLst>
              <a:ext uri="{FF2B5EF4-FFF2-40B4-BE49-F238E27FC236}">
                <a16:creationId xmlns:a16="http://schemas.microsoft.com/office/drawing/2014/main" id="{4FF4F8A1-D343-4A35-97B6-865F37429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54889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698" name="Rectangle 2">
            <a:extLst>
              <a:ext uri="{FF2B5EF4-FFF2-40B4-BE49-F238E27FC236}">
                <a16:creationId xmlns:a16="http://schemas.microsoft.com/office/drawing/2014/main" id="{A8FFD5AB-033B-4D45-91EB-A39DBEF85A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31854" y="1371600"/>
            <a:ext cx="4287741" cy="4279709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3600" dirty="0"/>
              <a:t>Apply at least two (2) improving problem definition techniques to Assignment 1: Defining Problems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4102">
            <a:extLst>
              <a:ext uri="{FF2B5EF4-FFF2-40B4-BE49-F238E27FC236}">
                <a16:creationId xmlns:a16="http://schemas.microsoft.com/office/drawing/2014/main" id="{BF7F4BA9-F938-4DA2-AE0B-A8FC896AAD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l="11000" r="-1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2F89F27B-A195-494E-AFBE-5D13FBDE0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/>
              <a:t>Creativity</a:t>
            </a:r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336DDE20-290E-40C0-A385-BA006FD64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24556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7F40B8B-1CAD-4668-9E03-4C53269C1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dirty="0">
                <a:solidFill>
                  <a:schemeClr val="accent1"/>
                </a:solidFill>
              </a:rPr>
              <a:t>Barriers to Creative Thinking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Rectangle 4">
            <a:extLst>
              <a:ext uri="{FF2B5EF4-FFF2-40B4-BE49-F238E27FC236}">
                <a16:creationId xmlns:a16="http://schemas.microsoft.com/office/drawing/2014/main" id="{39C52527-025F-46C6-BEEC-04D22BB6E4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r>
              <a:rPr lang="en-US" altLang="en-US" b="1" u="sng" dirty="0"/>
              <a:t>Cultural</a:t>
            </a:r>
            <a:endParaRPr lang="en-US" altLang="en-US" b="1" dirty="0"/>
          </a:p>
          <a:p>
            <a:pPr lvl="1">
              <a:buClr>
                <a:schemeClr val="accent2"/>
              </a:buClr>
            </a:pPr>
            <a:r>
              <a:rPr lang="en-US" altLang="en-US" sz="2100" b="1" dirty="0"/>
              <a:t>Negative value on reflection and fantasy</a:t>
            </a:r>
          </a:p>
          <a:p>
            <a:pPr lvl="1">
              <a:buClr>
                <a:schemeClr val="accent2"/>
              </a:buClr>
            </a:pPr>
            <a:r>
              <a:rPr lang="en-US" altLang="en-US" sz="2100" b="1" dirty="0"/>
              <a:t>Children should play, adults should be serious</a:t>
            </a:r>
          </a:p>
          <a:p>
            <a:pPr lvl="1">
              <a:buClr>
                <a:schemeClr val="accent2"/>
              </a:buClr>
            </a:pPr>
            <a:r>
              <a:rPr lang="en-US" altLang="en-US" sz="2100" b="1" dirty="0"/>
              <a:t>Problem solving is serious, thus humor is out of place…</a:t>
            </a:r>
          </a:p>
          <a:p>
            <a:pPr lvl="1">
              <a:buClr>
                <a:schemeClr val="accent2"/>
              </a:buClr>
            </a:pPr>
            <a:r>
              <a:rPr lang="en-US" altLang="en-US" sz="2100" b="1" dirty="0"/>
              <a:t>Feeling and intuition are illogical and impractical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D9239B-297A-4B74-AE3B-4D429EDAD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985583"/>
            <a:ext cx="8178799" cy="4886833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8">
            <a:extLst>
              <a:ext uri="{FF2B5EF4-FFF2-40B4-BE49-F238E27FC236}">
                <a16:creationId xmlns:a16="http://schemas.microsoft.com/office/drawing/2014/main" id="{D245D0F8-C518-4602-AB0C-A3069765F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0630" y="395288"/>
            <a:ext cx="6836569" cy="685800"/>
          </a:xfrm>
          <a:noFill/>
        </p:spPr>
        <p:txBody>
          <a:bodyPr anchor="ctr"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chemeClr val="accent2"/>
                </a:solidFill>
              </a:rPr>
              <a:t>The Rational Model of Problem Solving</a:t>
            </a:r>
          </a:p>
        </p:txBody>
      </p:sp>
      <p:graphicFrame>
        <p:nvGraphicFramePr>
          <p:cNvPr id="46111" name="Group 1055">
            <a:extLst>
              <a:ext uri="{FF2B5EF4-FFF2-40B4-BE49-F238E27FC236}">
                <a16:creationId xmlns:a16="http://schemas.microsoft.com/office/drawing/2014/main" id="{4287E14D-63C2-4018-A291-AF4109CB5DA1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1371600"/>
          <a:ext cx="6248400" cy="319088"/>
        </p:xfrm>
        <a:graphic>
          <a:graphicData uri="http://schemas.openxmlformats.org/drawingml/2006/table">
            <a:tbl>
              <a:tblPr/>
              <a:tblGrid>
                <a:gridCol w="333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5" name="Rectangle 1053">
            <a:extLst>
              <a:ext uri="{FF2B5EF4-FFF2-40B4-BE49-F238E27FC236}">
                <a16:creationId xmlns:a16="http://schemas.microsoft.com/office/drawing/2014/main" id="{5954513D-F57E-4DE4-863F-08B652CF3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81200"/>
            <a:ext cx="5181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Differentiate fact from opinion.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Specify underlying causes.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Tap everyone involved for information.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State the problem explicitly.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Identify what standard is violated.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Determine whose problem it is.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Avoid stating the problem as a disguised solution.</a:t>
            </a:r>
          </a:p>
        </p:txBody>
      </p:sp>
      <p:sp>
        <p:nvSpPr>
          <p:cNvPr id="7176" name="Rectangle 1054">
            <a:extLst>
              <a:ext uri="{FF2B5EF4-FFF2-40B4-BE49-F238E27FC236}">
                <a16:creationId xmlns:a16="http://schemas.microsoft.com/office/drawing/2014/main" id="{A92C3800-10F2-43C5-AF05-65BA68EE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312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1. Define the problem.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410" name="Group 50">
            <a:extLst>
              <a:ext uri="{FF2B5EF4-FFF2-40B4-BE49-F238E27FC236}">
                <a16:creationId xmlns:a16="http://schemas.microsoft.com/office/drawing/2014/main" id="{9EFD356A-A09A-47E3-AC48-C5253FD41426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219200"/>
          <a:ext cx="6400800" cy="304800"/>
        </p:xfrm>
        <a:graphic>
          <a:graphicData uri="http://schemas.openxmlformats.org/drawingml/2006/table">
            <a:tbl>
              <a:tblPr/>
              <a:tblGrid>
                <a:gridCol w="341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8" name="Rectangle 43">
            <a:extLst>
              <a:ext uri="{FF2B5EF4-FFF2-40B4-BE49-F238E27FC236}">
                <a16:creationId xmlns:a16="http://schemas.microsoft.com/office/drawing/2014/main" id="{9F93CDDB-177A-4B44-9172-3A3F73171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600200"/>
            <a:ext cx="5181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Postpone evaluating alternatives.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Be sure all involved individuals generate alternatives.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Specify alternatives that are consistent with goals.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Specify both short-term and long-term alternatives.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Build on others’ ideas.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Specify alternatives that solve the problem.</a:t>
            </a:r>
          </a:p>
        </p:txBody>
      </p:sp>
      <p:sp>
        <p:nvSpPr>
          <p:cNvPr id="8199" name="Rectangle 44">
            <a:extLst>
              <a:ext uri="{FF2B5EF4-FFF2-40B4-BE49-F238E27FC236}">
                <a16:creationId xmlns:a16="http://schemas.microsoft.com/office/drawing/2014/main" id="{E2C48507-E1A2-4B16-A78E-C281BD2B0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76400"/>
            <a:ext cx="327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2. Generate alternative solutions.</a:t>
            </a:r>
          </a:p>
        </p:txBody>
      </p:sp>
      <p:sp>
        <p:nvSpPr>
          <p:cNvPr id="8200" name="Rectangle 48">
            <a:extLst>
              <a:ext uri="{FF2B5EF4-FFF2-40B4-BE49-F238E27FC236}">
                <a16:creationId xmlns:a16="http://schemas.microsoft.com/office/drawing/2014/main" id="{7DA59974-7F13-4DA7-B30B-CEB68986E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415" y="171450"/>
            <a:ext cx="7065169" cy="68580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altLang="en-US" dirty="0">
                <a:solidFill>
                  <a:schemeClr val="accent2"/>
                </a:solidFill>
              </a:rPr>
              <a:t>The Rational Model of Problem Solving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419" name="Group 35">
            <a:extLst>
              <a:ext uri="{FF2B5EF4-FFF2-40B4-BE49-F238E27FC236}">
                <a16:creationId xmlns:a16="http://schemas.microsoft.com/office/drawing/2014/main" id="{4FD64080-E88E-4FA7-A93C-A1B16C4A1050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600200"/>
          <a:ext cx="6400800" cy="319088"/>
        </p:xfrm>
        <a:graphic>
          <a:graphicData uri="http://schemas.openxmlformats.org/drawingml/2006/table">
            <a:tbl>
              <a:tblPr/>
              <a:tblGrid>
                <a:gridCol w="3417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2" name="Rectangle 29">
            <a:extLst>
              <a:ext uri="{FF2B5EF4-FFF2-40B4-BE49-F238E27FC236}">
                <a16:creationId xmlns:a16="http://schemas.microsoft.com/office/drawing/2014/main" id="{A391150D-FE48-4443-A25D-BF86D647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81200"/>
            <a:ext cx="5257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Evaluate relative to an optimal standard.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Evaluate systematically.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Evaluate relative to goals.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Evaluate main effects and side effects.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State the selected alternative explicitly.</a:t>
            </a:r>
          </a:p>
        </p:txBody>
      </p:sp>
      <p:sp>
        <p:nvSpPr>
          <p:cNvPr id="9223" name="Rectangle 30">
            <a:extLst>
              <a:ext uri="{FF2B5EF4-FFF2-40B4-BE49-F238E27FC236}">
                <a16:creationId xmlns:a16="http://schemas.microsoft.com/office/drawing/2014/main" id="{08D0555C-52A2-44EF-A7E3-04DA099E7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289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3. Evaluate and select an alternative.</a:t>
            </a:r>
          </a:p>
        </p:txBody>
      </p:sp>
      <p:sp>
        <p:nvSpPr>
          <p:cNvPr id="9224" name="Rectangle 34">
            <a:extLst>
              <a:ext uri="{FF2B5EF4-FFF2-40B4-BE49-F238E27FC236}">
                <a16:creationId xmlns:a16="http://schemas.microsoft.com/office/drawing/2014/main" id="{3832E252-2C70-42EF-AA96-ACCE974CB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2139" y="280988"/>
            <a:ext cx="7522369" cy="68580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altLang="en-US" dirty="0">
                <a:solidFill>
                  <a:schemeClr val="accent2"/>
                </a:solidFill>
              </a:rPr>
              <a:t>The Rational Model of Problem Solving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468" name="Group 36">
            <a:extLst>
              <a:ext uri="{FF2B5EF4-FFF2-40B4-BE49-F238E27FC236}">
                <a16:creationId xmlns:a16="http://schemas.microsoft.com/office/drawing/2014/main" id="{5B97B882-4FD6-4057-910B-B87956AFF567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1447800"/>
          <a:ext cx="6248400" cy="319088"/>
        </p:xfrm>
        <a:graphic>
          <a:graphicData uri="http://schemas.openxmlformats.org/drawingml/2006/table">
            <a:tbl>
              <a:tblPr/>
              <a:tblGrid>
                <a:gridCol w="333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STEPS</a:t>
                      </a: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 W3" pitchFamily="1" charset="-128"/>
                          <a:cs typeface="Times New Roman" pitchFamily="18" charset="0"/>
                        </a:rPr>
                        <a:t>CHARACTERISTICS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 W3" pitchFamily="1" charset="-128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6" name="Rectangle 30">
            <a:extLst>
              <a:ext uri="{FF2B5EF4-FFF2-40B4-BE49-F238E27FC236}">
                <a16:creationId xmlns:a16="http://schemas.microsoft.com/office/drawing/2014/main" id="{A1A0B837-232B-41DF-8CCB-F69E84595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828800"/>
            <a:ext cx="48768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Implement at the proper time and in the right sequence.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Provide opportunities for feedback.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Engender acceptance of those who are affected.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Establish an ongoing monitoring system.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/>
              <a:t>Evaluate based on problem solution.</a:t>
            </a:r>
          </a:p>
        </p:txBody>
      </p:sp>
      <p:sp>
        <p:nvSpPr>
          <p:cNvPr id="10247" name="Rectangle 31">
            <a:extLst>
              <a:ext uri="{FF2B5EF4-FFF2-40B4-BE49-F238E27FC236}">
                <a16:creationId xmlns:a16="http://schemas.microsoft.com/office/drawing/2014/main" id="{27D778D5-5B19-41A8-8284-2554DFD19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289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03263" indent="-330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4. Implement and follow up on the solution.</a:t>
            </a:r>
          </a:p>
        </p:txBody>
      </p:sp>
      <p:sp>
        <p:nvSpPr>
          <p:cNvPr id="10248" name="Rectangle 35">
            <a:extLst>
              <a:ext uri="{FF2B5EF4-FFF2-40B4-BE49-F238E27FC236}">
                <a16:creationId xmlns:a16="http://schemas.microsoft.com/office/drawing/2014/main" id="{A24B0D56-DC08-4EE6-B657-B5A5A455F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8479" y="350044"/>
            <a:ext cx="6988969" cy="68580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altLang="en-US" dirty="0">
                <a:solidFill>
                  <a:schemeClr val="accent2"/>
                </a:solidFill>
              </a:rPr>
              <a:t>The Rational Model of Problem Solving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Vic-Business-080130">
  <a:themeElements>
    <a:clrScheme name="UVic-Business-08013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Vic-Business-080130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Vic-Business-0801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Vic-Business-0801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Vic-Business-0801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Vic-Business-0801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Vic-Business-0801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Vic-Business-0801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Vic-Business-0801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Vic-Business-0801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Vic-Business-0801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Vic-Business-0801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Vic-Business-0801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Vic-Business-0801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774</Words>
  <Application>Microsoft Office PowerPoint</Application>
  <PresentationFormat>On-screen Show (4:3)</PresentationFormat>
  <Paragraphs>124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UVic-Business-080130</vt:lpstr>
      <vt:lpstr>Office Theme</vt:lpstr>
      <vt:lpstr>Defining Problems</vt:lpstr>
      <vt:lpstr>Some Key Outcomes</vt:lpstr>
      <vt:lpstr>Creativity</vt:lpstr>
      <vt:lpstr>Barriers to Creative Thinking</vt:lpstr>
      <vt:lpstr>PowerPoint Presentation</vt:lpstr>
      <vt:lpstr>The Rational Model of Problem Solving</vt:lpstr>
      <vt:lpstr>The Rational Model of Problem Solving</vt:lpstr>
      <vt:lpstr>The Rational Model of Problem Solving</vt:lpstr>
      <vt:lpstr>The Rational Model of Problem Solving</vt:lpstr>
      <vt:lpstr>Rational Problem-Solving Model Constraints</vt:lpstr>
      <vt:lpstr>Rational Problem-Solving Model Constraints</vt:lpstr>
      <vt:lpstr>Rational Problem-Solving Model Constraints</vt:lpstr>
      <vt:lpstr>Rational Problem-Solving Model Constraints</vt:lpstr>
      <vt:lpstr>Rational Problem-Solving Model Constraints</vt:lpstr>
      <vt:lpstr>Conceptual Blocks that Inhibit Creative Problem Solving</vt:lpstr>
      <vt:lpstr>Conceptual Blocks that Inhibit Creative Problem Solving</vt:lpstr>
      <vt:lpstr>PowerPoint Presentation</vt:lpstr>
      <vt:lpstr>PowerPoint Presentation</vt:lpstr>
      <vt:lpstr>Improving Problem Definition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Problem Solving Techniques</dc:title>
  <dc:creator>Katherine Carpenter</dc:creator>
  <cp:lastModifiedBy>Katherine Carpenter</cp:lastModifiedBy>
  <cp:revision>8</cp:revision>
  <dcterms:created xsi:type="dcterms:W3CDTF">2020-04-30T18:29:23Z</dcterms:created>
  <dcterms:modified xsi:type="dcterms:W3CDTF">2020-05-06T15:03:14Z</dcterms:modified>
</cp:coreProperties>
</file>